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Clear Sans" panose="020B0604020202020204" charset="0"/>
      <p:regular r:id="rId36"/>
    </p:embeddedFont>
    <p:embeddedFont>
      <p:font typeface="Clear Sans Bold" panose="020B0604020202020204" charset="0"/>
      <p:regular r:id="rId37"/>
    </p:embeddedFont>
    <p:embeddedFont>
      <p:font typeface="Cormorant Garamond" panose="020B0604020202020204" charset="-52"/>
      <p:regular r:id="rId38"/>
    </p:embeddedFont>
    <p:embeddedFont>
      <p:font typeface="Cormorant Garamond Bold" panose="020B0604020202020204" charset="-52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miliyamamaliyeva.github.io/hotel-restaurant/" TargetMode="External"/><Relationship Id="rId2" Type="http://schemas.openxmlformats.org/officeDocument/2006/relationships/hyperlink" Target="https://github.com/emiliyamamaliyeva/hotel-restaurant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946762"/>
            <a:ext cx="16230600" cy="31050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5781112" y="6139919"/>
            <a:ext cx="6440461" cy="201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Предмет: Веб-системы и технологии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Преподаватель: Халилов М. Э.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Группа: 680.22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286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Студент: Мамалиева Эмилия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16672463" y="5034406"/>
            <a:ext cx="955485" cy="218188"/>
            <a:chOff x="0" y="0"/>
            <a:chExt cx="1273980" cy="290918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2885158" y="1595416"/>
            <a:ext cx="12517685" cy="382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8"/>
              </a:lnSpc>
            </a:pPr>
            <a:r>
              <a:rPr lang="en-US" sz="7478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Курсовая работа на тему «Разработка онлайн информационной системы для отельных ресторанов»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28700" y="273558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28700" y="3563187"/>
            <a:ext cx="15704975" cy="3160626"/>
          </a:xfrm>
          <a:custGeom>
            <a:avLst/>
            <a:gdLst/>
            <a:ahLst/>
            <a:cxnLst/>
            <a:rect l="l" t="t" r="r" b="b"/>
            <a:pathLst>
              <a:path w="15704975" h="3160626">
                <a:moveTo>
                  <a:pt x="0" y="0"/>
                </a:moveTo>
                <a:lnTo>
                  <a:pt x="15704975" y="0"/>
                </a:lnTo>
                <a:lnTo>
                  <a:pt x="15704975" y="3160626"/>
                </a:lnTo>
                <a:lnTo>
                  <a:pt x="0" y="3160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952019"/>
            <a:ext cx="9050659" cy="1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Основной контент сайта</a:t>
            </a:r>
          </a:p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1. Главная страница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466763"/>
            <a:ext cx="14673584" cy="94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4"/>
              </a:lnSpc>
            </a:pPr>
            <a:r>
              <a:rPr lang="en-US" sz="2949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Тег &lt;section&gt; разделяет контент, например, с главной информацией о ресторане. Атрибут id="home" привязывает раздел к ссылке в меню для быстрого перехода.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606928" y="2987432"/>
            <a:ext cx="10568711" cy="6438410"/>
          </a:xfrm>
          <a:custGeom>
            <a:avLst/>
            <a:gdLst/>
            <a:ahLst/>
            <a:cxnLst/>
            <a:rect l="l" t="t" r="r" b="b"/>
            <a:pathLst>
              <a:path w="10568711" h="6438410">
                <a:moveTo>
                  <a:pt x="0" y="0"/>
                </a:moveTo>
                <a:lnTo>
                  <a:pt x="10568711" y="0"/>
                </a:lnTo>
                <a:lnTo>
                  <a:pt x="10568711" y="6438410"/>
                </a:lnTo>
                <a:lnTo>
                  <a:pt x="0" y="643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813844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 Меню ресторана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30818" y="4353548"/>
            <a:ext cx="4965017" cy="271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321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Заголовок &lt;h2&gt; указывает на раздел "Наше Меню". Все блюда в контейнере &lt;div class="menu-items"&gt;.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38719" y="2162359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38719" y="2830271"/>
            <a:ext cx="13755910" cy="4350307"/>
          </a:xfrm>
          <a:custGeom>
            <a:avLst/>
            <a:gdLst/>
            <a:ahLst/>
            <a:cxnLst/>
            <a:rect l="l" t="t" r="r" b="b"/>
            <a:pathLst>
              <a:path w="13755910" h="4350307">
                <a:moveTo>
                  <a:pt x="0" y="0"/>
                </a:moveTo>
                <a:lnTo>
                  <a:pt x="13755910" y="0"/>
                </a:lnTo>
                <a:lnTo>
                  <a:pt x="13755910" y="4350307"/>
                </a:lnTo>
                <a:lnTo>
                  <a:pt x="0" y="4350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1085850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3.О ресторане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719" y="7582099"/>
            <a:ext cx="14711583" cy="140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 разделе "О ресторане" текст знакомит с концепцией заведения, далее идет галерея изображений в &lt;div class="gallery"&gt;. Каждое изображение оформлено с тегом &lt;img&gt; и атрибутом alt для описания.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38719" y="1890353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28700" y="2585432"/>
            <a:ext cx="9686143" cy="6195126"/>
          </a:xfrm>
          <a:custGeom>
            <a:avLst/>
            <a:gdLst/>
            <a:ahLst/>
            <a:cxnLst/>
            <a:rect l="l" t="t" r="r" b="b"/>
            <a:pathLst>
              <a:path w="9686143" h="6195126">
                <a:moveTo>
                  <a:pt x="0" y="0"/>
                </a:moveTo>
                <a:lnTo>
                  <a:pt x="9686143" y="0"/>
                </a:lnTo>
                <a:lnTo>
                  <a:pt x="9686143" y="6195125"/>
                </a:lnTo>
                <a:lnTo>
                  <a:pt x="0" y="619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813844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4. Форма бронирования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58282" y="3852483"/>
            <a:ext cx="5228459" cy="420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Форма бронирования имеет атрибут id="bookingForm" для работы с JavaScript. Поля формы: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Имя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Дата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Время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Количество человек</a:t>
            </a:r>
          </a:p>
          <a:p>
            <a:pPr marL="615621" lvl="1" indent="-307811" algn="l">
              <a:lnSpc>
                <a:spcPts val="3706"/>
              </a:lnSpc>
              <a:buFont typeface="Arial"/>
              <a:buChar char="•"/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Кнопка отправки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372476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028700" y="3000426"/>
            <a:ext cx="10314183" cy="3533035"/>
          </a:xfrm>
          <a:custGeom>
            <a:avLst/>
            <a:gdLst/>
            <a:ahLst/>
            <a:cxnLst/>
            <a:rect l="l" t="t" r="r" b="b"/>
            <a:pathLst>
              <a:path w="10314183" h="3533035">
                <a:moveTo>
                  <a:pt x="0" y="0"/>
                </a:moveTo>
                <a:lnTo>
                  <a:pt x="10314183" y="0"/>
                </a:lnTo>
                <a:lnTo>
                  <a:pt x="10314183" y="3533035"/>
                </a:lnTo>
                <a:lnTo>
                  <a:pt x="0" y="3533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7590223"/>
            <a:ext cx="16230600" cy="98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3012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Тег &lt;footer&gt; представляет нижнюю часть страницы, где обычно размещается информация о контактных данных, авторских правах и другие дополнительные сведения.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332898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Футер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769277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028700" y="4232149"/>
            <a:ext cx="12570363" cy="1822703"/>
          </a:xfrm>
          <a:custGeom>
            <a:avLst/>
            <a:gdLst/>
            <a:ahLst/>
            <a:cxnLst/>
            <a:rect l="l" t="t" r="r" b="b"/>
            <a:pathLst>
              <a:path w="12570363" h="1822703">
                <a:moveTo>
                  <a:pt x="0" y="0"/>
                </a:moveTo>
                <a:lnTo>
                  <a:pt x="12570363" y="0"/>
                </a:lnTo>
                <a:lnTo>
                  <a:pt x="12570363" y="1822702"/>
                </a:lnTo>
                <a:lnTo>
                  <a:pt x="0" y="182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6718359"/>
            <a:ext cx="16230600" cy="98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3012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Элемент &lt;button&gt; — кнопка для возврата в верхнюю часть страницы, появляется при прокрутке вниз и позволяет быстро вернуться в начало.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729699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Кнопка "Наверх"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12542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028700" y="2715094"/>
            <a:ext cx="12626968" cy="3930144"/>
          </a:xfrm>
          <a:custGeom>
            <a:avLst/>
            <a:gdLst/>
            <a:ahLst/>
            <a:cxnLst/>
            <a:rect l="l" t="t" r="r" b="b"/>
            <a:pathLst>
              <a:path w="12626968" h="3930144">
                <a:moveTo>
                  <a:pt x="0" y="0"/>
                </a:moveTo>
                <a:lnTo>
                  <a:pt x="12626968" y="0"/>
                </a:lnTo>
                <a:lnTo>
                  <a:pt x="12626968" y="3930143"/>
                </a:lnTo>
                <a:lnTo>
                  <a:pt x="0" y="3930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7154641"/>
            <a:ext cx="14362071" cy="210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82"/>
              </a:lnSpc>
            </a:pPr>
            <a:r>
              <a:rPr lang="en-US" sz="3217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Блок &lt;div class="dish-container"&gt; объединяет все элементы блюда.</a:t>
            </a:r>
          </a:p>
          <a:p>
            <a:pPr marL="694565" lvl="1" indent="-347283" algn="just">
              <a:lnSpc>
                <a:spcPts val="4182"/>
              </a:lnSpc>
              <a:buFont typeface="Arial"/>
              <a:buChar char="•"/>
            </a:pPr>
            <a:r>
              <a:rPr lang="en-US" sz="3217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&lt;div class="dish-header"&gt; содержит изображение и информацию.</a:t>
            </a:r>
          </a:p>
          <a:p>
            <a:pPr marL="694565" lvl="1" indent="-347283" algn="just">
              <a:lnSpc>
                <a:spcPts val="4182"/>
              </a:lnSpc>
              <a:buFont typeface="Arial"/>
              <a:buChar char="•"/>
            </a:pPr>
            <a:r>
              <a:rPr lang="en-US" sz="3217" spc="-4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&lt;div class="dish-info"&gt; включает название (&lt;h1 class="dish-title"&gt;), цену (&lt;p class="dish-price"&gt;) и описание (&lt;p class="dish-description"&gt;).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85850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Содержимое страницы блюда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12542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523756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028700" y="2519002"/>
            <a:ext cx="8116099" cy="7076537"/>
          </a:xfrm>
          <a:custGeom>
            <a:avLst/>
            <a:gdLst/>
            <a:ahLst/>
            <a:cxnLst/>
            <a:rect l="l" t="t" r="r" b="b"/>
            <a:pathLst>
              <a:path w="8116099" h="7076537">
                <a:moveTo>
                  <a:pt x="0" y="0"/>
                </a:moveTo>
                <a:lnTo>
                  <a:pt x="8116099" y="0"/>
                </a:lnTo>
                <a:lnTo>
                  <a:pt x="8116099" y="7076537"/>
                </a:lnTo>
                <a:lnTo>
                  <a:pt x="0" y="7076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079359" y="4616931"/>
            <a:ext cx="6296621" cy="283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3"/>
              </a:lnSpc>
            </a:pPr>
            <a:r>
              <a:rPr lang="en-US" sz="4318" spc="-6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Блок содержит список ингредиентов блюда и ссылку для возврата к меню.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85850"/>
            <a:ext cx="9050659" cy="75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5"/>
              </a:lnSpc>
            </a:pPr>
            <a:r>
              <a:rPr lang="en-US" sz="532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Содержимое страницы блюда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28700" y="2975431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2589885" y="4145414"/>
            <a:ext cx="9941733" cy="4635143"/>
          </a:xfrm>
          <a:custGeom>
            <a:avLst/>
            <a:gdLst/>
            <a:ahLst/>
            <a:cxnLst/>
            <a:rect l="l" t="t" r="r" b="b"/>
            <a:pathLst>
              <a:path w="9941733" h="4635143">
                <a:moveTo>
                  <a:pt x="0" y="0"/>
                </a:moveTo>
                <a:lnTo>
                  <a:pt x="9941732" y="0"/>
                </a:lnTo>
                <a:lnTo>
                  <a:pt x="9941732" y="4635143"/>
                </a:lnTo>
                <a:lnTo>
                  <a:pt x="0" y="463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1076325"/>
            <a:ext cx="10286604" cy="165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2.3. CSS стили для сайта: </a:t>
            </a:r>
          </a:p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Общие стили для всего сайта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28700" y="1800349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28700" y="2291620"/>
            <a:ext cx="7837313" cy="7263150"/>
          </a:xfrm>
          <a:custGeom>
            <a:avLst/>
            <a:gdLst/>
            <a:ahLst/>
            <a:cxnLst/>
            <a:rect l="l" t="t" r="r" b="b"/>
            <a:pathLst>
              <a:path w="7837313" h="7263150">
                <a:moveTo>
                  <a:pt x="0" y="0"/>
                </a:moveTo>
                <a:lnTo>
                  <a:pt x="7837313" y="0"/>
                </a:lnTo>
                <a:lnTo>
                  <a:pt x="7837313" y="7263150"/>
                </a:lnTo>
                <a:lnTo>
                  <a:pt x="0" y="7263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66401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Навигационное меню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7137" y="3797911"/>
            <a:ext cx="6861018" cy="4258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Header:</a:t>
            </a:r>
          </a:p>
          <a:p>
            <a:pPr marL="621003" lvl="1" indent="-310501" algn="just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Тень: box-shadow.</a:t>
            </a:r>
          </a:p>
          <a:p>
            <a:pPr marL="621003" lvl="1" indent="-310501" algn="just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Фиксация: position: sticky; top: 0;</a:t>
            </a:r>
          </a:p>
          <a:p>
            <a:pPr marL="621003" lvl="1" indent="-310501" algn="just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Приоритет: z-index: 1000</a:t>
            </a:r>
          </a:p>
          <a:p>
            <a:pPr algn="just">
              <a:lnSpc>
                <a:spcPts val="3739"/>
              </a:lnSpc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Nav:</a:t>
            </a:r>
          </a:p>
          <a:p>
            <a:pPr marL="621003" lvl="1" indent="-310501" algn="just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Горизонтальное выравнивание</a:t>
            </a:r>
          </a:p>
          <a:p>
            <a:pPr marL="621003" lvl="1" indent="-310501" algn="just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Центрирование: max-width: 1200px; margin: 0 auto</a:t>
            </a:r>
          </a:p>
          <a:p>
            <a:pPr marL="621003" lvl="1" indent="-310501" algn="just">
              <a:lnSpc>
                <a:spcPts val="3739"/>
              </a:lnSpc>
              <a:buFont typeface="Arial"/>
              <a:buChar char="•"/>
            </a:pPr>
            <a:r>
              <a:rPr lang="en-US" sz="2876" spc="-43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Отступы: padding: 0 20px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8695" y="1771122"/>
            <a:ext cx="15803824" cy="93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6"/>
              </a:lnSpc>
            </a:pPr>
            <a:r>
              <a:rPr lang="en-US" sz="6551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Основные технологии веб-программирования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661858" y="8671463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1451499" y="4287973"/>
            <a:ext cx="15398216" cy="3412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63" lvl="1" indent="-348082" algn="l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HTML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язык разметки для создания структуры страниц. Определяет заголовки, списки, изображения и другие элементы.</a:t>
            </a:r>
          </a:p>
          <a:p>
            <a:pPr marL="696163" lvl="1" indent="-348082" algn="l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CSS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отвечает за внешний вид страницы: стили, макеты, адаптивность. Использует Flexbox и Grid для сложных компоновок.</a:t>
            </a:r>
          </a:p>
          <a:p>
            <a:pPr marL="696163" lvl="1" indent="-348082" algn="l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JavaScript </a:t>
            </a:r>
            <a:r>
              <a:rPr lang="en-US" sz="322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язык программирования для создания интерактивности: обработка кликов, динамическое обновление данных, создание SPA.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48695" y="3191126"/>
            <a:ext cx="15803824" cy="93185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873935" y="2721546"/>
            <a:ext cx="5308242" cy="6681063"/>
          </a:xfrm>
          <a:custGeom>
            <a:avLst/>
            <a:gdLst/>
            <a:ahLst/>
            <a:cxnLst/>
            <a:rect l="l" t="t" r="r" b="b"/>
            <a:pathLst>
              <a:path w="5308242" h="6681063">
                <a:moveTo>
                  <a:pt x="0" y="0"/>
                </a:moveTo>
                <a:lnTo>
                  <a:pt x="5308242" y="0"/>
                </a:lnTo>
                <a:lnTo>
                  <a:pt x="5308242" y="6681062"/>
                </a:lnTo>
                <a:lnTo>
                  <a:pt x="0" y="668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774485" y="3252058"/>
            <a:ext cx="7499808" cy="490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Для секции .main-section: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выравнивание текста по центру.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отступы внутри секции, 60px сверху и снизу, 20px по бокам.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отступ снизу для разделения с другими секциями.</a:t>
            </a:r>
          </a:p>
          <a:p>
            <a:pPr algn="l">
              <a:lnSpc>
                <a:spcPts val="3289"/>
              </a:lnSpc>
            </a:pPr>
            <a:endParaRPr lang="en-US" sz="2530" spc="-37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Для заголовка в секции (.main-section h2):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увеличенный размер шрифта.</a:t>
            </a:r>
          </a:p>
          <a:p>
            <a:pPr algn="l">
              <a:lnSpc>
                <a:spcPts val="3289"/>
              </a:lnSpc>
            </a:pPr>
            <a:endParaRPr lang="en-US" sz="2530" spc="-37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Для абзаца в секции (.main-section p):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font-size: 1.2rem; — размер шрифта.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"Главная страница"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550407"/>
            <a:ext cx="7073701" cy="6844990"/>
          </a:xfrm>
          <a:custGeom>
            <a:avLst/>
            <a:gdLst/>
            <a:ahLst/>
            <a:cxnLst/>
            <a:rect l="l" t="t" r="r" b="b"/>
            <a:pathLst>
              <a:path w="7073701" h="6844990">
                <a:moveTo>
                  <a:pt x="0" y="0"/>
                </a:moveTo>
                <a:lnTo>
                  <a:pt x="7073701" y="0"/>
                </a:lnTo>
                <a:lnTo>
                  <a:pt x="7073701" y="6844990"/>
                </a:lnTo>
                <a:lnTo>
                  <a:pt x="0" y="68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774485" y="2842483"/>
            <a:ext cx="7499808" cy="572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</a:pP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элементов меню: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position: relative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позволяет добавлять псевдоэлементы и управлять позиционированием.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background-size: cover и background-position: center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заставляют фоновое изображение покрывать элемент и быть центрированным.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display: flex и flex-direction: column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устанавливают вертикальное расположение содержимого.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box-shadow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добавляет тень для элементов меню.</a:t>
            </a:r>
          </a:p>
          <a:p>
            <a:pPr marL="546299" lvl="1" indent="-273150" algn="l">
              <a:lnSpc>
                <a:spcPts val="3289"/>
              </a:lnSpc>
              <a:buFont typeface="Arial"/>
              <a:buChar char="•"/>
            </a:pPr>
            <a:r>
              <a:rPr lang="en-US" sz="2530" b="1" spc="-37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 </a:t>
            </a:r>
            <a:r>
              <a:rPr lang="en-US" sz="2530" spc="-37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выравнивает текст по центру.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"Меню"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1902" y="8932096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 rot="-5400000">
            <a:off x="-2844622" y="5377609"/>
            <a:ext cx="8210344" cy="72303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940798" y="1844591"/>
            <a:ext cx="12879805" cy="4608072"/>
          </a:xfrm>
          <a:custGeom>
            <a:avLst/>
            <a:gdLst/>
            <a:ahLst/>
            <a:cxnLst/>
            <a:rect l="l" t="t" r="r" b="b"/>
            <a:pathLst>
              <a:path w="12879805" h="4608072">
                <a:moveTo>
                  <a:pt x="0" y="0"/>
                </a:moveTo>
                <a:lnTo>
                  <a:pt x="12879806" y="0"/>
                </a:lnTo>
                <a:lnTo>
                  <a:pt x="12879806" y="4608072"/>
                </a:lnTo>
                <a:lnTo>
                  <a:pt x="0" y="4608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940798" y="7815022"/>
            <a:ext cx="15038253" cy="1042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8"/>
              </a:lnSpc>
            </a:pPr>
            <a:r>
              <a:rPr lang="en-US" sz="3291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Этот псевдоэлемент добавляет темное затемнение на фон элементов меню с помощью линейного градиента.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378646"/>
            <a:ext cx="5993756" cy="6997636"/>
          </a:xfrm>
          <a:custGeom>
            <a:avLst/>
            <a:gdLst/>
            <a:ahLst/>
            <a:cxnLst/>
            <a:rect l="l" t="t" r="r" b="b"/>
            <a:pathLst>
              <a:path w="5993756" h="6997636">
                <a:moveTo>
                  <a:pt x="0" y="0"/>
                </a:moveTo>
                <a:lnTo>
                  <a:pt x="5993756" y="0"/>
                </a:lnTo>
                <a:lnTo>
                  <a:pt x="5993756" y="6997636"/>
                </a:lnTo>
                <a:lnTo>
                  <a:pt x="0" y="6997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279714" y="3550943"/>
            <a:ext cx="7478586" cy="478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7"/>
              </a:lnSpc>
            </a:pP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секции "О ресторане":</a:t>
            </a:r>
          </a:p>
          <a:p>
            <a:pPr marL="790113" lvl="1" indent="-395057" algn="l">
              <a:lnSpc>
                <a:spcPts val="4757"/>
              </a:lnSpc>
              <a:buFont typeface="Arial"/>
              <a:buChar char="•"/>
            </a:pPr>
            <a:r>
              <a:rPr lang="en-US" sz="3659" b="1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#ffffff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белый фон.</a:t>
            </a:r>
          </a:p>
          <a:p>
            <a:pPr marL="790113" lvl="1" indent="-395057" algn="l">
              <a:lnSpc>
                <a:spcPts val="4757"/>
              </a:lnSpc>
              <a:buFont typeface="Arial"/>
              <a:buChar char="•"/>
            </a:pPr>
            <a:r>
              <a:rPr lang="en-US" sz="3659" b="1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padding: 60px 20px 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отступы сверху/снизу и по бокам.</a:t>
            </a:r>
          </a:p>
          <a:p>
            <a:pPr marL="790113" lvl="1" indent="-395057" algn="l">
              <a:lnSpc>
                <a:spcPts val="4757"/>
              </a:lnSpc>
              <a:buFont typeface="Arial"/>
              <a:buChar char="•"/>
            </a:pPr>
            <a:r>
              <a:rPr lang="en-US" sz="3659" b="1" spc="-5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3659" spc="-5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текста по центру.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"О ресторане"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3090463"/>
            <a:ext cx="7178642" cy="5690094"/>
          </a:xfrm>
          <a:custGeom>
            <a:avLst/>
            <a:gdLst/>
            <a:ahLst/>
            <a:cxnLst/>
            <a:rect l="l" t="t" r="r" b="b"/>
            <a:pathLst>
              <a:path w="7178642" h="5690094">
                <a:moveTo>
                  <a:pt x="0" y="0"/>
                </a:moveTo>
                <a:lnTo>
                  <a:pt x="7178643" y="0"/>
                </a:lnTo>
                <a:lnTo>
                  <a:pt x="7178643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9334146" y="4340979"/>
            <a:ext cx="6996626" cy="316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секции бронирования:</a:t>
            </a:r>
          </a:p>
          <a:p>
            <a:pPr marL="604719" lvl="1" indent="-302359" algn="l">
              <a:lnSpc>
                <a:spcPts val="3641"/>
              </a:lnSpc>
              <a:buFont typeface="Arial"/>
              <a:buChar char="•"/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отступы.</a:t>
            </a:r>
          </a:p>
          <a:p>
            <a:pPr marL="604719" lvl="1" indent="-302359" algn="l">
              <a:lnSpc>
                <a:spcPts val="3641"/>
              </a:lnSpc>
              <a:buFont typeface="Arial"/>
              <a:buChar char="•"/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выравнивание контента по центру.</a:t>
            </a:r>
          </a:p>
          <a:p>
            <a:pPr algn="l">
              <a:lnSpc>
                <a:spcPts val="3641"/>
              </a:lnSpc>
            </a:pPr>
            <a:endParaRPr lang="en-US" sz="2800" spc="-42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641"/>
              </a:lnSpc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формы бронирования:</a:t>
            </a:r>
          </a:p>
          <a:p>
            <a:pPr marL="604719" lvl="1" indent="-302359" algn="l">
              <a:lnSpc>
                <a:spcPts val="3641"/>
              </a:lnSpc>
              <a:buFont typeface="Arial"/>
              <a:buChar char="•"/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центрирование формы по горизонтали.</a:t>
            </a:r>
          </a:p>
          <a:p>
            <a:pPr marL="604719" lvl="1" indent="-302359" algn="l">
              <a:lnSpc>
                <a:spcPts val="3641"/>
              </a:lnSpc>
              <a:buFont typeface="Arial"/>
              <a:buChar char="•"/>
            </a:pPr>
            <a:r>
              <a:rPr lang="en-US" sz="2800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box-shadow — добавляет тень.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"Бронирование"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483802"/>
            <a:ext cx="6671368" cy="6903416"/>
          </a:xfrm>
          <a:custGeom>
            <a:avLst/>
            <a:gdLst/>
            <a:ahLst/>
            <a:cxnLst/>
            <a:rect l="l" t="t" r="r" b="b"/>
            <a:pathLst>
              <a:path w="6671368" h="6903416">
                <a:moveTo>
                  <a:pt x="0" y="0"/>
                </a:moveTo>
                <a:lnTo>
                  <a:pt x="6671369" y="0"/>
                </a:lnTo>
                <a:lnTo>
                  <a:pt x="6671369" y="6903416"/>
                </a:lnTo>
                <a:lnTo>
                  <a:pt x="0" y="6903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653835" y="3959346"/>
            <a:ext cx="7603234" cy="392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.gallery: Flexbox, центрирование, max-width: 1200px.</a:t>
            </a:r>
          </a:p>
          <a:p>
            <a:pPr algn="l">
              <a:lnSpc>
                <a:spcPts val="3956"/>
              </a:lnSpc>
            </a:pPr>
            <a:endParaRPr lang="en-US" sz="3043" spc="-45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.gallery img: Размеры 300×200px, object-fit: cover, отступы, скругление, тень.</a:t>
            </a:r>
          </a:p>
          <a:p>
            <a:pPr algn="l">
              <a:lnSpc>
                <a:spcPts val="3956"/>
              </a:lnSpc>
            </a:pPr>
            <a:endParaRPr lang="en-US" sz="3043" spc="-45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.gallery img:hover: Лёгкое увеличение при наведении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"Фотографии"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83580" y="2407221"/>
            <a:ext cx="6288912" cy="7239857"/>
          </a:xfrm>
          <a:custGeom>
            <a:avLst/>
            <a:gdLst/>
            <a:ahLst/>
            <a:cxnLst/>
            <a:rect l="l" t="t" r="r" b="b"/>
            <a:pathLst>
              <a:path w="6288912" h="7239857">
                <a:moveTo>
                  <a:pt x="0" y="0"/>
                </a:moveTo>
                <a:lnTo>
                  <a:pt x="6288912" y="0"/>
                </a:lnTo>
                <a:lnTo>
                  <a:pt x="6288912" y="7239857"/>
                </a:lnTo>
                <a:lnTo>
                  <a:pt x="0" y="7239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653835" y="3959346"/>
            <a:ext cx="7603234" cy="392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.dish-container: max-width: 1000px, центрирование, отступы.</a:t>
            </a:r>
          </a:p>
          <a:p>
            <a:pPr algn="l">
              <a:lnSpc>
                <a:spcPts val="3956"/>
              </a:lnSpc>
            </a:pPr>
            <a:endParaRPr lang="en-US" sz="3043" spc="-45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.dish-header: Flexbox, центрирование, отступ снизу 40px.</a:t>
            </a:r>
          </a:p>
          <a:p>
            <a:pPr algn="l">
              <a:lnSpc>
                <a:spcPts val="3956"/>
              </a:lnSpc>
            </a:pPr>
            <a:endParaRPr lang="en-US" sz="3043" spc="-45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.dish-image: 400×300px, object-fit: cover, скругление 10px, тень, отступ справа.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Страница "Блюда"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28700" y="2850212"/>
            <a:ext cx="7452251" cy="6560239"/>
          </a:xfrm>
          <a:custGeom>
            <a:avLst/>
            <a:gdLst/>
            <a:ahLst/>
            <a:cxnLst/>
            <a:rect l="l" t="t" r="r" b="b"/>
            <a:pathLst>
              <a:path w="7452251" h="6560239">
                <a:moveTo>
                  <a:pt x="0" y="0"/>
                </a:moveTo>
                <a:lnTo>
                  <a:pt x="7452251" y="0"/>
                </a:lnTo>
                <a:lnTo>
                  <a:pt x="7452251" y="6560239"/>
                </a:lnTo>
                <a:lnTo>
                  <a:pt x="0" y="6560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9144000" y="3959346"/>
            <a:ext cx="7603234" cy="392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.ingredients-title: золотой цвет, шрифт 1.8rem, отступ снизу 15px.</a:t>
            </a:r>
          </a:p>
          <a:p>
            <a:pPr algn="l">
              <a:lnSpc>
                <a:spcPts val="3956"/>
              </a:lnSpc>
            </a:pPr>
            <a:endParaRPr lang="en-US" sz="3043" spc="-45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.ingredients-list: без маркеров, сетка от 250px, отступы 15px.</a:t>
            </a:r>
          </a:p>
          <a:p>
            <a:pPr algn="l">
              <a:lnSpc>
                <a:spcPts val="3956"/>
              </a:lnSpc>
            </a:pPr>
            <a:endParaRPr lang="en-US" sz="3043" spc="-45">
              <a:solidFill>
                <a:srgbClr val="1A1B18"/>
              </a:solidFill>
              <a:latin typeface="Clear Sans"/>
              <a:ea typeface="Clear Sans"/>
              <a:cs typeface="Clear Sans"/>
              <a:sym typeface="Clear Sans"/>
            </a:endParaRPr>
          </a:p>
          <a:p>
            <a:pPr algn="l">
              <a:lnSpc>
                <a:spcPts val="3956"/>
              </a:lnSpc>
            </a:pPr>
            <a:r>
              <a:rPr lang="en-US" sz="3043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.ingredient-item: центрирование, светлый фон, скругление, тень.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Страница "Блюда"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3205741"/>
            <a:ext cx="8496038" cy="4595980"/>
          </a:xfrm>
          <a:custGeom>
            <a:avLst/>
            <a:gdLst/>
            <a:ahLst/>
            <a:cxnLst/>
            <a:rect l="l" t="t" r="r" b="b"/>
            <a:pathLst>
              <a:path w="8496038" h="4595980">
                <a:moveTo>
                  <a:pt x="0" y="0"/>
                </a:moveTo>
                <a:lnTo>
                  <a:pt x="8496039" y="0"/>
                </a:lnTo>
                <a:lnTo>
                  <a:pt x="8496039" y="4595980"/>
                </a:lnTo>
                <a:lnTo>
                  <a:pt x="0" y="459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66431" y="4420313"/>
            <a:ext cx="6838498" cy="338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Стили для футера:</a:t>
            </a:r>
          </a:p>
          <a:p>
            <a:pPr marL="647141" lvl="1" indent="-323571" algn="l">
              <a:lnSpc>
                <a:spcPts val="3896"/>
              </a:lnSpc>
              <a:buFont typeface="Arial"/>
              <a:buChar char="•"/>
            </a:pPr>
            <a:r>
              <a:rPr lang="en-US" sz="2997" b="1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background-color: #d4a017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золотой фон для футера.</a:t>
            </a:r>
          </a:p>
          <a:p>
            <a:pPr marL="647141" lvl="1" indent="-323571" algn="l">
              <a:lnSpc>
                <a:spcPts val="3896"/>
              </a:lnSpc>
              <a:buFont typeface="Arial"/>
              <a:buChar char="•"/>
            </a:pPr>
            <a:r>
              <a:rPr lang="en-US" sz="2997" b="1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color: #ffffff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белый цвет текста в футере.</a:t>
            </a:r>
          </a:p>
          <a:p>
            <a:pPr marL="647141" lvl="1" indent="-323571" algn="l">
              <a:lnSpc>
                <a:spcPts val="3896"/>
              </a:lnSpc>
              <a:buFont typeface="Arial"/>
              <a:buChar char="•"/>
            </a:pPr>
            <a:r>
              <a:rPr lang="en-US" sz="2997" b="1" spc="-44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text-align: center</a:t>
            </a:r>
            <a:r>
              <a:rPr lang="en-US" sz="2997" spc="-4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выравнивание текста по центру.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Футер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518092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60258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407221"/>
            <a:ext cx="6454689" cy="6897526"/>
          </a:xfrm>
          <a:custGeom>
            <a:avLst/>
            <a:gdLst/>
            <a:ahLst/>
            <a:cxnLst/>
            <a:rect l="l" t="t" r="r" b="b"/>
            <a:pathLst>
              <a:path w="6454689" h="6897526">
                <a:moveTo>
                  <a:pt x="0" y="0"/>
                </a:moveTo>
                <a:lnTo>
                  <a:pt x="6454689" y="0"/>
                </a:lnTo>
                <a:lnTo>
                  <a:pt x="6454689" y="6897526"/>
                </a:lnTo>
                <a:lnTo>
                  <a:pt x="0" y="6897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8599303" y="3899819"/>
            <a:ext cx="7031045" cy="394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sz="3484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Медиа-запрос для адаптивности:</a:t>
            </a:r>
          </a:p>
          <a:p>
            <a:pPr marL="752277" lvl="1" indent="-376139" algn="l">
              <a:lnSpc>
                <a:spcPts val="4529"/>
              </a:lnSpc>
              <a:buFont typeface="Arial"/>
              <a:buChar char="•"/>
            </a:pPr>
            <a:r>
              <a:rPr lang="en-US" sz="3484" spc="-5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ширине экрана меньше 768px элементы навигации и меню становятся вертикальными (flex-direction: column), а карточки меню занимают всю ширину экрана.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008" y="923925"/>
            <a:ext cx="10286604" cy="83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83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Мобильная адаптивность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63909"/>
            <a:ext cx="15326016" cy="51699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2579628" y="2051615"/>
            <a:ext cx="12224161" cy="5592554"/>
          </a:xfrm>
          <a:custGeom>
            <a:avLst/>
            <a:gdLst/>
            <a:ahLst/>
            <a:cxnLst/>
            <a:rect l="l" t="t" r="r" b="b"/>
            <a:pathLst>
              <a:path w="12224161" h="5592554">
                <a:moveTo>
                  <a:pt x="0" y="0"/>
                </a:moveTo>
                <a:lnTo>
                  <a:pt x="12224160" y="0"/>
                </a:lnTo>
                <a:lnTo>
                  <a:pt x="12224160" y="5592554"/>
                </a:lnTo>
                <a:lnTo>
                  <a:pt x="0" y="5592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1028700" y="579892"/>
            <a:ext cx="15326016" cy="66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2.1 Описание предметной области: Секция «Главная страница»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4111" y="8139469"/>
            <a:ext cx="13579995" cy="121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329" spc="-34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Секция "Главная страница" — первая видимая часть сайта после меню, служащая приветствием и формирующая первое впечатление о ресторане. Она связана с навигацией: при переходе по ссылке «Главная» сайт плавно прокручивается к этой зоне, а при открытии страницы отображается сразу.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87235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82533" y="3324092"/>
            <a:ext cx="12190794" cy="3642000"/>
          </a:xfrm>
          <a:custGeom>
            <a:avLst/>
            <a:gdLst/>
            <a:ahLst/>
            <a:cxnLst/>
            <a:rect l="l" t="t" r="r" b="b"/>
            <a:pathLst>
              <a:path w="12190794" h="3642000">
                <a:moveTo>
                  <a:pt x="0" y="0"/>
                </a:moveTo>
                <a:lnTo>
                  <a:pt x="12190795" y="0"/>
                </a:lnTo>
                <a:lnTo>
                  <a:pt x="12190795" y="3641999"/>
                </a:lnTo>
                <a:lnTo>
                  <a:pt x="0" y="364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82533" y="1076325"/>
            <a:ext cx="13539676" cy="139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2.4. JavaScript для функционала</a:t>
            </a:r>
          </a:p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Плавная прокрутка по якорным ссылкам в меню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540854"/>
            <a:ext cx="15410206" cy="197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Сначала выбираются все ссылки в навигации (nav ul li a).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Каждой ссылке добавляется слушатель событий.</a:t>
            </a:r>
          </a:p>
          <a:p>
            <a:pPr marL="649046" lvl="1" indent="-324523" algn="just">
              <a:lnSpc>
                <a:spcPts val="3908"/>
              </a:lnSpc>
              <a:buFont typeface="Arial"/>
              <a:buChar char="•"/>
            </a:pPr>
            <a:r>
              <a:rPr lang="en-US" sz="3006" spc="-45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клике прокрутка происходит плавно к соответствующему разделу (href), а не мгновенно.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173008" y="2608015"/>
            <a:ext cx="11512856" cy="6850149"/>
          </a:xfrm>
          <a:custGeom>
            <a:avLst/>
            <a:gdLst/>
            <a:ahLst/>
            <a:cxnLst/>
            <a:rect l="l" t="t" r="r" b="b"/>
            <a:pathLst>
              <a:path w="11512856" h="6850149">
                <a:moveTo>
                  <a:pt x="0" y="0"/>
                </a:moveTo>
                <a:lnTo>
                  <a:pt x="11512856" y="0"/>
                </a:lnTo>
                <a:lnTo>
                  <a:pt x="11512856" y="6850149"/>
                </a:lnTo>
                <a:lnTo>
                  <a:pt x="0" y="685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73008" y="967847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Проверка формы бронирования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74869" y="3715221"/>
            <a:ext cx="3908100" cy="4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Обработчик </a:t>
            </a:r>
            <a:r>
              <a:rPr lang="en-US" sz="2591" b="1" spc="-38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submit </a:t>
            </a: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отменяет стандартное поведение отправки.</a:t>
            </a:r>
          </a:p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Проверяет, чтобы все поля были заполнены.</a:t>
            </a:r>
          </a:p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Если да — выводится сообщение об успешной брони.</a:t>
            </a:r>
          </a:p>
          <a:p>
            <a:pPr marL="559402" lvl="1" indent="-279701" algn="just">
              <a:lnSpc>
                <a:spcPts val="3368"/>
              </a:lnSpc>
              <a:buFont typeface="Arial"/>
              <a:buChar char="•"/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После этого форма очищается.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173008" y="203415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28700" y="2707008"/>
            <a:ext cx="11301259" cy="5862528"/>
          </a:xfrm>
          <a:custGeom>
            <a:avLst/>
            <a:gdLst/>
            <a:ahLst/>
            <a:cxnLst/>
            <a:rect l="l" t="t" r="r" b="b"/>
            <a:pathLst>
              <a:path w="11301259" h="5862528">
                <a:moveTo>
                  <a:pt x="0" y="0"/>
                </a:moveTo>
                <a:lnTo>
                  <a:pt x="11301259" y="0"/>
                </a:lnTo>
                <a:lnTo>
                  <a:pt x="11301259" y="5862528"/>
                </a:lnTo>
                <a:lnTo>
                  <a:pt x="0" y="586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173008" y="967847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Кнопка “Наверх”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74869" y="3715221"/>
            <a:ext cx="3908100" cy="417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8"/>
              </a:lnSpc>
            </a:pPr>
            <a:r>
              <a:rPr lang="en-US" sz="2591" spc="-38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При прокрутке страницы кнопка «наверх» появляется, если пользователь пролистал более чем на 20 пикселей. Если страница почти в начале — кнопка скрывается. При нажатии на неё страница плавно прокручивается вверх.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3542" y="9149206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064222" y="1889846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>
            <a:off x="1028700" y="947231"/>
            <a:ext cx="13539676" cy="70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6"/>
              </a:lnSpc>
            </a:pPr>
            <a:r>
              <a:rPr lang="en-US" sz="49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3.РЕЗУЛЬТАТ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7361" y="8346180"/>
            <a:ext cx="14938772" cy="109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sz="3953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Ссылка на GitHub: </a:t>
            </a:r>
            <a:r>
              <a:rPr lang="en-US" sz="3953" u="sng">
                <a:solidFill>
                  <a:srgbClr val="1A1B18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2" tooltip="https://github.com/emiliyamamaliyeva/hotel-restaurant"/>
              </a:rPr>
              <a:t>https://github.com/emiliyamamaliyeva/hotel-restaurant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r>
              <a:rPr lang="en-US" sz="3953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Ссылка на сайт: </a:t>
            </a:r>
            <a:r>
              <a:rPr lang="en-US" sz="3953" u="sng">
                <a:solidFill>
                  <a:srgbClr val="1A1B18"/>
                </a:solidFill>
                <a:latin typeface="Cormorant Garamond"/>
                <a:ea typeface="Cormorant Garamond"/>
                <a:cs typeface="Cormorant Garamond"/>
                <a:sym typeface="Cormorant Garamond"/>
                <a:hlinkClick r:id="rId3" tooltip="https://emiliyamamaliyeva.github.io/hotel-restaurant/"/>
              </a:rPr>
              <a:t>https://emiliyamamaliyeva.github.io/hotel-restaurant/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4222" y="2772172"/>
            <a:ext cx="15451911" cy="466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7"/>
              </a:lnSpc>
            </a:pP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Сайт ресторана "Gold Rush" выполнен в итальянском стиле с бежевыми, золотыми и оранжевыми оттенками.</a:t>
            </a:r>
          </a:p>
          <a:p>
            <a:pPr marL="615696" lvl="1" indent="-307848" algn="just">
              <a:lnSpc>
                <a:spcPts val="3707"/>
              </a:lnSpc>
              <a:buAutoNum type="arabicPeriod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Главная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приветствие и навигация.</a:t>
            </a:r>
          </a:p>
          <a:p>
            <a:pPr marL="615696" lvl="1" indent="-307848" algn="just">
              <a:lnSpc>
                <a:spcPts val="3707"/>
              </a:lnSpc>
              <a:buAutoNum type="arabicPeriod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Меню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блюда с описаниями и ценами.</a:t>
            </a:r>
          </a:p>
          <a:p>
            <a:pPr marL="615696" lvl="1" indent="-307848" algn="just">
              <a:lnSpc>
                <a:spcPts val="3707"/>
              </a:lnSpc>
              <a:buAutoNum type="arabicPeriod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Страница блюда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информация о блюде, изображение, цена и ингредиенты.</a:t>
            </a:r>
          </a:p>
          <a:p>
            <a:pPr marL="615696" lvl="1" indent="-307848" algn="just">
              <a:lnSpc>
                <a:spcPts val="3707"/>
              </a:lnSpc>
              <a:buAutoNum type="arabicPeriod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О ресторане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история и атмосфера заведения.</a:t>
            </a:r>
          </a:p>
          <a:p>
            <a:pPr marL="615696" lvl="1" indent="-307848" algn="just">
              <a:lnSpc>
                <a:spcPts val="3707"/>
              </a:lnSpc>
              <a:buAutoNum type="arabicPeriod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Бронирование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форма для онлайн-бронирования.</a:t>
            </a:r>
          </a:p>
          <a:p>
            <a:pPr marL="615696" lvl="1" indent="-307848" algn="just">
              <a:lnSpc>
                <a:spcPts val="3707"/>
              </a:lnSpc>
              <a:buAutoNum type="arabicPeriod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Галерея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фотографии интерьера и атмосферы.</a:t>
            </a:r>
          </a:p>
          <a:p>
            <a:pPr marL="615696" lvl="1" indent="-307848" algn="just">
              <a:lnSpc>
                <a:spcPts val="3707"/>
              </a:lnSpc>
              <a:buAutoNum type="arabicPeriod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Футер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контактная информация и ссылки.</a:t>
            </a:r>
          </a:p>
          <a:p>
            <a:pPr marL="615696" lvl="1" indent="-307848" algn="just">
              <a:lnSpc>
                <a:spcPts val="3707"/>
              </a:lnSpc>
              <a:buAutoNum type="arabicPeriod"/>
            </a:pPr>
            <a:r>
              <a:rPr lang="en-US" sz="2851" b="1" spc="-42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Адаптивность </a:t>
            </a:r>
            <a:r>
              <a:rPr lang="en-US" sz="2851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— корректное отображение на разных устройствах.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68820" y="8671463"/>
            <a:ext cx="955485" cy="218188"/>
            <a:chOff x="0" y="0"/>
            <a:chExt cx="1273980" cy="29091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9" name="AutoShape 9"/>
          <p:cNvSpPr/>
          <p:nvPr/>
        </p:nvSpPr>
        <p:spPr>
          <a:xfrm>
            <a:off x="1909916" y="6279471"/>
            <a:ext cx="14468169" cy="49421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TextBox 10"/>
          <p:cNvSpPr txBox="1"/>
          <p:nvPr/>
        </p:nvSpPr>
        <p:spPr>
          <a:xfrm>
            <a:off x="1909916" y="4306500"/>
            <a:ext cx="14468169" cy="178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7"/>
              </a:lnSpc>
            </a:pPr>
            <a:r>
              <a:rPr lang="en-US" sz="12525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63909"/>
            <a:ext cx="15326016" cy="51699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2544264" y="2041817"/>
            <a:ext cx="12294887" cy="5609542"/>
          </a:xfrm>
          <a:custGeom>
            <a:avLst/>
            <a:gdLst/>
            <a:ahLst/>
            <a:cxnLst/>
            <a:rect l="l" t="t" r="r" b="b"/>
            <a:pathLst>
              <a:path w="12294887" h="5609542">
                <a:moveTo>
                  <a:pt x="0" y="0"/>
                </a:moveTo>
                <a:lnTo>
                  <a:pt x="12294887" y="0"/>
                </a:lnTo>
                <a:lnTo>
                  <a:pt x="12294887" y="5609542"/>
                </a:lnTo>
                <a:lnTo>
                  <a:pt x="0" y="5609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1028700" y="579892"/>
            <a:ext cx="15326016" cy="66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«Наше Меню»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3647" y="8118084"/>
            <a:ext cx="14494276" cy="94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Секция «Наше меню» — вторая часть сайта под «Главной», доступна при прокрутке или через пункт «Меню».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63909"/>
            <a:ext cx="15326016" cy="51699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2464333" y="1870917"/>
            <a:ext cx="12454750" cy="5682480"/>
          </a:xfrm>
          <a:custGeom>
            <a:avLst/>
            <a:gdLst/>
            <a:ahLst/>
            <a:cxnLst/>
            <a:rect l="l" t="t" r="r" b="b"/>
            <a:pathLst>
              <a:path w="12454750" h="5682480">
                <a:moveTo>
                  <a:pt x="0" y="0"/>
                </a:moveTo>
                <a:lnTo>
                  <a:pt x="12454750" y="0"/>
                </a:lnTo>
                <a:lnTo>
                  <a:pt x="12454750" y="5682480"/>
                </a:lnTo>
                <a:lnTo>
                  <a:pt x="0" y="5682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1028700" y="579892"/>
            <a:ext cx="15326016" cy="66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«О ресторане»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3647" y="8118084"/>
            <a:ext cx="14494276" cy="94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Секция «О ресторане» содержит краткое описание Gold Rush, подчёркивающее уют в стиле старинной Италии, и фотогалерею с интерьером заведения.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463909"/>
            <a:ext cx="15326016" cy="51699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2565674" y="1993598"/>
            <a:ext cx="12501142" cy="5703646"/>
          </a:xfrm>
          <a:custGeom>
            <a:avLst/>
            <a:gdLst/>
            <a:ahLst/>
            <a:cxnLst/>
            <a:rect l="l" t="t" r="r" b="b"/>
            <a:pathLst>
              <a:path w="12501142" h="5703646">
                <a:moveTo>
                  <a:pt x="0" y="0"/>
                </a:moveTo>
                <a:lnTo>
                  <a:pt x="12501141" y="0"/>
                </a:lnTo>
                <a:lnTo>
                  <a:pt x="12501141" y="5703646"/>
                </a:lnTo>
                <a:lnTo>
                  <a:pt x="0" y="5703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1028700" y="579892"/>
            <a:ext cx="15326016" cy="66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«Бронирование»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3647" y="8118084"/>
            <a:ext cx="14494276" cy="142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 spc="-40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Секция «Бронирование» позволяет посетителям быстро забронировать столик через простую форму с полями для имени, даты, времени и количества гостей. Кнопка отправки заявки размещена внизу.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102989"/>
            <a:ext cx="15326016" cy="51699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3920671" y="4318461"/>
            <a:ext cx="10446659" cy="3795369"/>
          </a:xfrm>
          <a:custGeom>
            <a:avLst/>
            <a:gdLst/>
            <a:ahLst/>
            <a:cxnLst/>
            <a:rect l="l" t="t" r="r" b="b"/>
            <a:pathLst>
              <a:path w="10446659" h="3795369">
                <a:moveTo>
                  <a:pt x="0" y="0"/>
                </a:moveTo>
                <a:lnTo>
                  <a:pt x="10446658" y="0"/>
                </a:lnTo>
                <a:lnTo>
                  <a:pt x="10446658" y="3795369"/>
                </a:lnTo>
                <a:lnTo>
                  <a:pt x="0" y="3795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1028700" y="1218973"/>
            <a:ext cx="15326016" cy="66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«Бронирование»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1122" y="2953954"/>
            <a:ext cx="15225755" cy="49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863" spc="-42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После того, как мы забронировали столик, на экран выходит всплывающее окно с текстом.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597761"/>
            <a:ext cx="15326016" cy="51699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1028700" y="4213991"/>
            <a:ext cx="16288032" cy="1160522"/>
          </a:xfrm>
          <a:custGeom>
            <a:avLst/>
            <a:gdLst/>
            <a:ahLst/>
            <a:cxnLst/>
            <a:rect l="l" t="t" r="r" b="b"/>
            <a:pathLst>
              <a:path w="16288032" h="1160522">
                <a:moveTo>
                  <a:pt x="0" y="0"/>
                </a:moveTo>
                <a:lnTo>
                  <a:pt x="16288032" y="0"/>
                </a:lnTo>
                <a:lnTo>
                  <a:pt x="16288032" y="1160523"/>
                </a:lnTo>
                <a:lnTo>
                  <a:pt x="0" y="1160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1028700" y="1713744"/>
            <a:ext cx="15326016" cy="66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6"/>
              </a:lnSpc>
            </a:pPr>
            <a:r>
              <a:rPr lang="en-US" sz="4642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Секция «Футер»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3242" y="6522738"/>
            <a:ext cx="14451474" cy="111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8"/>
              </a:lnSpc>
            </a:pPr>
            <a:r>
              <a:rPr lang="en-US" sz="3277" spc="-49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Футер содержит контакты ресторана Gold Rush: адрес (Баку, Азербайджан), телефон, e-mail и информацию об авторских правах.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66594"/>
            <a:ext cx="13755910" cy="51687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028700" y="810512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028700" y="3513001"/>
            <a:ext cx="11301259" cy="5579997"/>
          </a:xfrm>
          <a:custGeom>
            <a:avLst/>
            <a:gdLst/>
            <a:ahLst/>
            <a:cxnLst/>
            <a:rect l="l" t="t" r="r" b="b"/>
            <a:pathLst>
              <a:path w="11301259" h="5579997">
                <a:moveTo>
                  <a:pt x="0" y="0"/>
                </a:moveTo>
                <a:lnTo>
                  <a:pt x="11301259" y="0"/>
                </a:lnTo>
                <a:lnTo>
                  <a:pt x="11301259" y="5579997"/>
                </a:lnTo>
                <a:lnTo>
                  <a:pt x="0" y="5579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TextBox 11"/>
          <p:cNvSpPr txBox="1"/>
          <p:nvPr/>
        </p:nvSpPr>
        <p:spPr>
          <a:xfrm>
            <a:off x="1028700" y="1399986"/>
            <a:ext cx="13963278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Основные компоненты HTML-документа: Навигационное меню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8685" y="3319124"/>
            <a:ext cx="3906586" cy="593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760" lvl="1" indent="-301380" algn="l">
              <a:lnSpc>
                <a:spcPts val="3629"/>
              </a:lnSpc>
              <a:buAutoNum type="arabicPeriod"/>
            </a:pPr>
            <a:r>
              <a:rPr lang="en-US" sz="2791" b="1" spc="-4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&lt;header&gt;</a:t>
            </a:r>
            <a:r>
              <a:rPr lang="en-US" sz="2791" spc="-41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шапка страницы с навигационным меню.</a:t>
            </a:r>
          </a:p>
          <a:p>
            <a:pPr marL="602760" lvl="1" indent="-301380" algn="l">
              <a:lnSpc>
                <a:spcPts val="3629"/>
              </a:lnSpc>
              <a:buAutoNum type="arabicPeriod"/>
            </a:pPr>
            <a:r>
              <a:rPr lang="en-US" sz="2791" b="1" spc="-4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&lt;nav&gt;</a:t>
            </a:r>
            <a:r>
              <a:rPr lang="en-US" sz="2791" spc="-41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блок навигации со ссылками на разделы: "Главная", "Меню" и т.д.</a:t>
            </a:r>
          </a:p>
          <a:p>
            <a:pPr marL="602760" lvl="1" indent="-301380" algn="l">
              <a:lnSpc>
                <a:spcPts val="3629"/>
              </a:lnSpc>
              <a:buAutoNum type="arabicPeriod"/>
            </a:pPr>
            <a:r>
              <a:rPr lang="en-US" sz="2791" b="1" spc="-41">
                <a:solidFill>
                  <a:srgbClr val="1A1B18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&lt;ul&gt; и &lt;li&gt;</a:t>
            </a:r>
            <a:r>
              <a:rPr lang="en-US" sz="2791" spc="-41">
                <a:solidFill>
                  <a:srgbClr val="1A1B18"/>
                </a:solidFill>
                <a:latin typeface="Clear Sans"/>
                <a:ea typeface="Clear Sans"/>
                <a:cs typeface="Clear Sans"/>
                <a:sym typeface="Clear Sans"/>
              </a:rPr>
              <a:t> — создают список ссылок для быстрой навигации по сайту.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1296</Words>
  <Application>Microsoft Office PowerPoint</Application>
  <PresentationFormat>Custom</PresentationFormat>
  <Paragraphs>143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Clear Sans Bold</vt:lpstr>
      <vt:lpstr>Cormorant Garamond Bold</vt:lpstr>
      <vt:lpstr>Cormorant Garamond</vt:lpstr>
      <vt:lpstr>Clear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cp:lastModifiedBy>Mamalıyeva Emiliya</cp:lastModifiedBy>
  <cp:revision>2</cp:revision>
  <dcterms:created xsi:type="dcterms:W3CDTF">2006-08-16T00:00:00Z</dcterms:created>
  <dcterms:modified xsi:type="dcterms:W3CDTF">2025-05-02T11:27:08Z</dcterms:modified>
  <dc:identifier>DAGlwsRamVc</dc:identifier>
</cp:coreProperties>
</file>